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pPr/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2526904" imgH="1895710" progId="PowerPoint.Slide.8">
                  <p:embed/>
                </p:oleObj>
              </mc:Choice>
              <mc:Fallback>
                <p:oleObj name="Slide" r:id="rId3" imgW="2526904" imgH="189571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350215" y="286531"/>
            <a:ext cx="8081275" cy="535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0923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200" b="1" spc="-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VẬT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rút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vệ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găng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vải,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quần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áo</a:t>
            </a:r>
            <a:r>
              <a:rPr lang="en-US" altLang="zh-CN" sz="3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sạch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chặt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mép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Chèn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băng,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gạc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quanh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altLang="zh-CN" sz="3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Nhanh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chóng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tới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gần</a:t>
            </a:r>
            <a:r>
              <a:rPr lang="en-US" altLang="zh-CN" sz="36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nhất.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3010789" y="279778"/>
            <a:ext cx="3623889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14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CAM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6566" y="1126071"/>
            <a:ext cx="44751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ngồi</a:t>
            </a:r>
            <a:r>
              <a:rPr lang="en-US" altLang="zh-CN" sz="2800" spc="-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cúi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6566" y="1554177"/>
            <a:ext cx="4449786" cy="42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phía</a:t>
            </a:r>
            <a:r>
              <a:rPr lang="en-US" altLang="zh-CN"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trước.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6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ngón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bóp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nhẹ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94" dirty="0">
                <a:solidFill>
                  <a:srgbClr val="000000"/>
                </a:solidFill>
                <a:latin typeface="Times New Roman"/>
                <a:ea typeface="Times New Roman"/>
              </a:rPr>
              <a:t>hai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bên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14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800" spc="110" dirty="0">
                <a:solidFill>
                  <a:srgbClr val="000000"/>
                </a:solidFill>
                <a:latin typeface="Times New Roman"/>
                <a:ea typeface="Times New Roman"/>
              </a:rPr>
              <a:t>á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nh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5" dirty="0">
                <a:solidFill>
                  <a:srgbClr val="000000"/>
                </a:solidFill>
                <a:latin typeface="Times New Roman"/>
                <a:ea typeface="Times New Roman"/>
              </a:rPr>
              <a:t>mũi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thời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thở</a:t>
            </a:r>
            <a:r>
              <a:rPr lang="en-US" altLang="zh-CN" sz="2800" spc="-5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bằng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5" dirty="0">
                <a:solidFill>
                  <a:srgbClr val="FE0000"/>
                </a:solidFill>
                <a:latin typeface="Times New Roman"/>
                <a:ea typeface="Times New Roman"/>
              </a:rPr>
              <a:t>miệng.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FE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xì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mũi,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8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khịt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10" dirty="0">
                <a:solidFill>
                  <a:srgbClr val="FE0000"/>
                </a:solidFill>
                <a:latin typeface="Times New Roman"/>
                <a:ea typeface="Times New Roman"/>
              </a:rPr>
              <a:t>mũi</a:t>
            </a:r>
          </a:p>
          <a:p>
            <a:pPr marL="457174" indent="-457174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4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Times New Roman"/>
                <a:ea typeface="Times New Roman"/>
              </a:rPr>
              <a:t>tục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ea typeface="Times New Roman"/>
              </a:rPr>
              <a:t>phải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tế.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320040" y="221483"/>
            <a:ext cx="7735608" cy="4107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088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CÁCH</a:t>
            </a:r>
            <a:r>
              <a:rPr lang="en-US" altLang="zh-CN" sz="3200" b="1" spc="-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PHÒNG</a:t>
            </a:r>
            <a:r>
              <a:rPr lang="en-US" altLang="zh-CN" sz="3200" b="1" spc="-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NGỪA</a:t>
            </a:r>
            <a:r>
              <a:rPr lang="en-US" altLang="zh-CN" sz="3200" b="1" spc="-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spc="-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sắc,</a:t>
            </a:r>
            <a:r>
              <a:rPr lang="en-US" altLang="zh-CN" sz="4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nhọn.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4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hiểm,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vận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altLang="zh-CN"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mạnh.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ở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quy</a:t>
            </a:r>
            <a:r>
              <a:rPr lang="en-US" altLang="zh-CN"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định.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809853" y="221483"/>
            <a:ext cx="74762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THỰC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HÀNH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b="1" spc="-19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THƯƠNG</a:t>
            </a:r>
            <a:endParaRPr lang="en-US" altLang="zh-CN" sz="3200" b="1" dirty="0">
              <a:solidFill>
                <a:srgbClr val="006EBF"/>
              </a:solidFill>
              <a:latin typeface="Times New Roman"/>
              <a:ea typeface="Times New Roman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48640" y="1899206"/>
            <a:ext cx="73485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49088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vòng</a:t>
            </a:r>
            <a:r>
              <a:rPr lang="en-US" altLang="zh-CN"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tròn	2.Băng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809853" y="221483"/>
            <a:ext cx="74762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THỰC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HÀNH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b="1" spc="-19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THƯƠNG</a:t>
            </a:r>
            <a:endParaRPr lang="en-US" altLang="zh-CN" sz="3200" b="1" dirty="0">
              <a:solidFill>
                <a:srgbClr val="006EBF"/>
              </a:solidFill>
              <a:latin typeface="Times New Roman"/>
              <a:ea typeface="Times New Roman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09218" y="837580"/>
            <a:ext cx="695641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9978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rẻ</a:t>
            </a:r>
            <a:r>
              <a:rPr lang="en-US" altLang="zh-CN" sz="28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quạt	4.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tám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Thảo luận nhóm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Nhóm1,3: Nguyên nhân gây chảy máu</a:t>
            </a:r>
          </a:p>
          <a:p>
            <a:r>
              <a:rPr lang="en-US" dirty="0" smtClean="0"/>
              <a:t>Nhóm 2,4: Có loại chảy máu nào? </a:t>
            </a:r>
          </a:p>
          <a:p>
            <a:r>
              <a:rPr lang="en-US" dirty="0" smtClean="0"/>
              <a:t>Nhóm 5,7: Nguy cơ gì khi bị chảy máu cấp</a:t>
            </a:r>
          </a:p>
          <a:p>
            <a:r>
              <a:rPr lang="en-US" dirty="0" smtClean="0"/>
              <a:t>Nhóm 6,9: Cách xử trí khi chảy máu cấp</a:t>
            </a:r>
          </a:p>
          <a:p>
            <a:r>
              <a:rPr lang="en-US" dirty="0" smtClean="0"/>
              <a:t>Nhóm 8,10: Học sinh cần làm gì để phòng chống chảy máu cấp.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35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solidFill>
            <a:srgbClr val="FF0066"/>
          </a:solidFill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CHẢY MÁU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b="1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 hai loại chảy máu: 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Chảy máu ngoài</a:t>
            </a: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Chảy máu trong.           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Chảy máu có thể dẫn đến Suy tuần hoàn </a:t>
            </a: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tổn thương mô, cơ quan  Tử vong.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Sơ cứu viên: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Phát hiện chảy máu </a:t>
            </a:r>
            <a:endParaRPr lang="en-US" altLang="vi-VN" smtClean="0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Đánh giá mức độ chảy máu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2307589" y="295368"/>
            <a:ext cx="6592692" cy="5579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4E80BB"/>
                </a:solidFill>
                <a:latin typeface="Times New Roman"/>
                <a:ea typeface="Times New Roman"/>
              </a:rPr>
              <a:t>NGUYÊN</a:t>
            </a:r>
            <a:r>
              <a:rPr lang="en-US" altLang="zh-CN" sz="4000" b="1" dirty="0">
                <a:solidFill>
                  <a:srgbClr val="4E80B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-5" dirty="0">
                <a:solidFill>
                  <a:srgbClr val="4E80BB"/>
                </a:solidFill>
                <a:latin typeface="Times New Roman"/>
                <a:ea typeface="Times New Roman"/>
              </a:rPr>
              <a:t>NHÂN</a:t>
            </a:r>
          </a:p>
          <a:p>
            <a:pPr marL="0" indent="1442085">
              <a:lnSpc>
                <a:spcPct val="83749"/>
              </a:lnSpc>
            </a:pPr>
            <a:r>
              <a:rPr lang="en-US" altLang="zh-CN" sz="3200" spc="85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200" b="1" i="1" spc="55" dirty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2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50" dirty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32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Nô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đùa,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va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đập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ghế,</a:t>
            </a:r>
          </a:p>
          <a:p>
            <a:pPr marL="0" indent="1899285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cam,</a:t>
            </a:r>
            <a:r>
              <a:rPr lang="en-US" altLang="zh-CN"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spc="94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Ngoài</a:t>
            </a:r>
            <a:r>
              <a:rPr lang="en-US" altLang="zh-CN" sz="32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32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4" dirty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32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dao</a:t>
            </a:r>
          </a:p>
          <a:p>
            <a:pPr marL="0" indent="1899285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sắc</a:t>
            </a:r>
            <a:r>
              <a:rPr lang="en-US" altLang="zh-CN" sz="32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</a:p>
          <a:p>
            <a:pPr marL="1899285" indent="-457200" hangingPunct="0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lao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động,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thông,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hoạt,</a:t>
            </a:r>
            <a:r>
              <a:rPr lang="en-US" altLang="zh-CN" sz="3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1899285" indent="-45720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chấn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gây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tổn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nội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dẫn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tới</a:t>
            </a:r>
            <a:r>
              <a:rPr lang="en-US" altLang="zh-CN" sz="3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tình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trong.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908303" y="155542"/>
            <a:ext cx="7592496" cy="3341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60320">
              <a:lnSpc>
                <a:spcPct val="100000"/>
              </a:lnSpc>
            </a:pPr>
            <a:r>
              <a:rPr lang="en-US" altLang="zh-CN" sz="3500" b="1" dirty="0">
                <a:solidFill>
                  <a:srgbClr val="4E80BB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3500" b="1" spc="-159" dirty="0">
                <a:solidFill>
                  <a:srgbClr val="4E80B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b="1" spc="5" dirty="0">
                <a:solidFill>
                  <a:srgbClr val="4E80BB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3500" b="1" dirty="0">
                <a:solidFill>
                  <a:srgbClr val="4E80BB"/>
                </a:solidFill>
                <a:latin typeface="Times New Roman"/>
                <a:ea typeface="Times New Roman"/>
              </a:rPr>
              <a:t>Ơ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dẫn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chóng</a:t>
            </a:r>
            <a:r>
              <a:rPr lang="en-US" altLang="zh-CN"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mặt,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choáng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sốc,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ý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thời.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Bất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tỉnh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tử</a:t>
            </a:r>
            <a:r>
              <a:rPr lang="en-US" altLang="zh-CN" sz="4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vong.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972814" y="230218"/>
            <a:ext cx="1693944" cy="533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b="1" dirty="0">
                <a:solidFill>
                  <a:srgbClr val="006EBF"/>
                </a:solidFill>
                <a:latin typeface="Times New Roman"/>
                <a:ea typeface="Times New Roman"/>
              </a:rPr>
              <a:t>XỬ</a:t>
            </a:r>
            <a:r>
              <a:rPr lang="en-US" altLang="zh-CN" sz="3500" b="1" spc="-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b="1" dirty="0">
                <a:solidFill>
                  <a:srgbClr val="006EBF"/>
                </a:solidFill>
                <a:latin typeface="Times New Roman"/>
                <a:ea typeface="Times New Roman"/>
              </a:rPr>
              <a:t>TRÍ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6144" y="2110409"/>
            <a:ext cx="2923166" cy="3041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01445">
              <a:lnSpc>
                <a:spcPct val="100000"/>
              </a:lnSpc>
            </a:pPr>
            <a:r>
              <a:rPr lang="en-US" altLang="zh-CN" sz="4800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</a:p>
          <a:p>
            <a:pPr marL="0" indent="163068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vật.</a:t>
            </a:r>
          </a:p>
          <a:p>
            <a:pPr marL="0">
              <a:lnSpc>
                <a:spcPct val="100000"/>
              </a:lnSpc>
              <a:spcBef>
                <a:spcPts val="220"/>
              </a:spcBef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</a:p>
          <a:p>
            <a:pPr marL="0" indent="370281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5732" y="2110409"/>
            <a:ext cx="2466977" cy="167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73149">
              <a:lnSpc>
                <a:spcPct val="100000"/>
              </a:lnSpc>
            </a:pPr>
            <a:r>
              <a:rPr lang="en-US" altLang="zh-CN" sz="48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2675508" y="205608"/>
            <a:ext cx="422259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spc="-12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2675508" y="286531"/>
            <a:ext cx="422485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spc="-10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6240" y="1048634"/>
            <a:ext cx="26250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1352" y="1048634"/>
            <a:ext cx="7925262" cy="975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64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trực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Times New Roman"/>
                <a:ea typeface="Times New Roman"/>
              </a:rPr>
              <a:t>NN</a:t>
            </a:r>
            <a:r>
              <a:rPr lang="en-US" altLang="zh-CN" sz="3200" spc="34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vệ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găng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vải,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quần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áo</a:t>
            </a:r>
            <a:r>
              <a:rPr lang="en-US" altLang="zh-CN"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sạch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6240" y="2024375"/>
            <a:ext cx="501242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2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trực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6240" y="2512055"/>
            <a:ext cx="591112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7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để</a:t>
            </a:r>
            <a:r>
              <a:rPr lang="en-US" altLang="zh-CN" sz="3200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cầm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máu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6240" y="2999886"/>
            <a:ext cx="2626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352" y="2999743"/>
            <a:ext cx="8027624" cy="975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Nâng</a:t>
            </a:r>
            <a:r>
              <a:rPr lang="en-US" altLang="zh-CN" sz="32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chi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bị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6240" y="3975627"/>
            <a:ext cx="2626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1352" y="3975484"/>
            <a:ext cx="8027928" cy="1463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Kiểm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Times New Roman"/>
                <a:ea typeface="Times New Roman"/>
              </a:rPr>
              <a:t>tra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Times New Roman"/>
                <a:ea typeface="Times New Roman"/>
              </a:rPr>
              <a:t>chi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9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5" dirty="0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8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7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thấm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qua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tháo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cũ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mà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chồng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khác.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6240" y="5438921"/>
            <a:ext cx="495682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NN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6"/>
          <p:cNvSpPr txBox="1"/>
          <p:nvPr/>
        </p:nvSpPr>
        <p:spPr>
          <a:xfrm>
            <a:off x="1031138" y="286531"/>
            <a:ext cx="751465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200" b="1" spc="-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VẬT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491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Tahoma</vt:lpstr>
      <vt:lpstr>Times New Roman</vt:lpstr>
      <vt:lpstr>Wingdings</vt:lpstr>
      <vt:lpstr>Office Theme</vt:lpstr>
      <vt:lpstr>Slide</vt:lpstr>
      <vt:lpstr>PowerPoint Presentation</vt:lpstr>
      <vt:lpstr>Thảo luận nhóm</vt:lpstr>
      <vt:lpstr>CHẢY MÁU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</cp:revision>
  <dcterms:created xsi:type="dcterms:W3CDTF">2011-01-21T15:00:27Z</dcterms:created>
  <dcterms:modified xsi:type="dcterms:W3CDTF">2020-10-22T13:55:49Z</dcterms:modified>
</cp:coreProperties>
</file>